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64" r:id="rId3"/>
    <p:sldId id="282" r:id="rId4"/>
    <p:sldId id="283" r:id="rId5"/>
    <p:sldId id="284" r:id="rId6"/>
    <p:sldId id="287" r:id="rId7"/>
    <p:sldId id="286" r:id="rId8"/>
    <p:sldId id="285" r:id="rId9"/>
    <p:sldId id="288" r:id="rId10"/>
    <p:sldId id="289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303" r:id="rId20"/>
    <p:sldId id="299" r:id="rId21"/>
    <p:sldId id="300" r:id="rId22"/>
    <p:sldId id="306" r:id="rId23"/>
    <p:sldId id="302" r:id="rId24"/>
    <p:sldId id="305" r:id="rId25"/>
    <p:sldId id="308" r:id="rId26"/>
    <p:sldId id="309" r:id="rId27"/>
    <p:sldId id="290" r:id="rId28"/>
    <p:sldId id="304" r:id="rId29"/>
    <p:sldId id="310" r:id="rId30"/>
    <p:sldId id="311" r:id="rId31"/>
    <p:sldId id="312" r:id="rId32"/>
    <p:sldId id="307" r:id="rId33"/>
    <p:sldId id="280" r:id="rId34"/>
    <p:sldId id="281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3669F-46F6-4E72-9108-E7C18C2E0212}" type="datetimeFigureOut">
              <a:rPr lang="en-US" smtClean="0"/>
              <a:t>2015-05-11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F7374-BB64-4720-B5F3-DE9BF3DE4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7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F7374-BB64-4720-B5F3-DE9BF3DE41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9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4663"/>
            <a:ext cx="9144000" cy="2125300"/>
          </a:xfr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CA9B102-E12D-4D3B-90DA-D64EC56F52DF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675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and Snapsho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1882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050827" y="2632101"/>
            <a:ext cx="3974224" cy="2097543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966651" y="3930652"/>
            <a:ext cx="5917475" cy="201168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lang="en-US" sz="1200" kern="1200" dirty="0">
                <a:blipFill>
                  <a:blip r:embed="rId2"/>
                  <a:tile tx="0" ty="0" sx="100000" sy="100000" flip="none" algn="tl"/>
                </a:blip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862263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4724248" cy="44488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436324" y="2155371"/>
            <a:ext cx="5917475" cy="3984172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lang="en-US" sz="12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714115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72EEE66-BEC1-4432-84A4-93973CBEDB02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035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45473"/>
            <a:ext cx="7734300" cy="4831489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413-45B1-465E-A48E-660E28F98362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5826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10" y="365125"/>
            <a:ext cx="5449389" cy="1325563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63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D4E-74C4-48F4-B2E8-B84618653BBF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10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7300" indent="-3429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EA54D08-6B00-4C78-9A76-9528D5737B07}" type="datetime1">
              <a:rPr lang="en-US" smtClean="0"/>
              <a:pPr/>
              <a:t>2015-05-11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327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574" y="365125"/>
            <a:ext cx="5357813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D2A407-D3FC-4B0C-ACCA-FBB532B80D26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026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596C449-7AE8-4315-9BDE-2E500C54696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50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1A85-3EBB-4814-B9B0-E57A3C9471F4}" type="datetime1">
              <a:rPr lang="en-US" smtClean="0"/>
              <a:t>2015-05-11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272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6965"/>
            <a:ext cx="3932237" cy="764177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96964"/>
            <a:ext cx="6172200" cy="4655641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61142"/>
            <a:ext cx="3932237" cy="3891463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26F3F78-999B-47C2-920E-17F20D18B824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67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10788"/>
            <a:ext cx="3932237" cy="940526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10789"/>
            <a:ext cx="6172200" cy="478100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1314"/>
            <a:ext cx="3932237" cy="3840480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86027E-DFA0-4F70-81BA-B0675C9FA925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96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 l="-1000" t="-10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5222" y="365125"/>
            <a:ext cx="54885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7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accent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accent6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q"/>
        <a:defRPr sz="2000" kern="1200">
          <a:solidFill>
            <a:schemeClr val="accent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Eclipse Plug-in Development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SWT/JFace Development </a:t>
            </a:r>
            <a:r>
              <a:rPr lang="en-US"/>
              <a:t>Part </a:t>
            </a:r>
            <a:r>
              <a:rPr lang="en-US" smtClean="0"/>
              <a:t>4</a:t>
            </a:r>
            <a:endParaRPr lang="en-US" dirty="0" smtClean="0"/>
          </a:p>
          <a:p>
            <a:r>
              <a:rPr lang="en-US" dirty="0" smtClean="0"/>
              <a:t>Viewers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6155-43F6-45CC-86B4-448769460138}" type="datetime1">
              <a:rPr lang="en-US" smtClean="0"/>
              <a:t>2015-05-11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TableViewer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Initialize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Default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With Table control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549966" y="2155371"/>
            <a:ext cx="6803833" cy="3984172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viewer1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TableViewer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(parent);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viewer2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TableViewer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(parent, SWT.FULL_SELECTION|SWT.BORDER);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Table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Table(parent, SWT.FULL_SELECTION|SWT.BORDER);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viewer3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TableViewer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(table);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5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Viewer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Domain model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Try to list all books for a library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126" y="2033167"/>
            <a:ext cx="5276190" cy="3380952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966651" y="2508069"/>
            <a:ext cx="5917475" cy="343426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Library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library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Library(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"Center Public Library"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library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.addBook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Book(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"Children Education, 3-6 years old"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Author(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"Ben Jermain"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34)));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library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.addBook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Book(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"Children Education, 6-12 years old"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Author(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"Ben Jermain"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34)));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library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.addBook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Book(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"Baby Names Book"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Author(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Quan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Jia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56)));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library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.addBook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Book(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"Java Development"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Author(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"Van </a:t>
            </a:r>
            <a:r>
              <a:rPr lang="en-US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Jondon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43)));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Viewer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Content Provider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931920" y="2155371"/>
            <a:ext cx="7421879" cy="398417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MyContentProvicer1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IStructuredContentProvider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dispose()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inputChanged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(Viewer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Object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oldInput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Object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newInput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Object[]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getElements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inputElement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inputElement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instanceof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Library)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((Library)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inputElement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getBooks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toArray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Object[0];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Viewer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Label provider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MyLabelProvider1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LabelProvider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getText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instanceof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Model)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((Model)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getName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.getText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40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Viewer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712879"/>
          </a:xfrm>
        </p:spPr>
        <p:txBody>
          <a:bodyPr/>
          <a:lstStyle/>
          <a:p>
            <a:r>
              <a:rPr lang="en-US" dirty="0" smtClean="0"/>
              <a:t>Set Input</a:t>
            </a:r>
            <a:endParaRPr lang="en-US" dirty="0"/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208387"/>
            <a:ext cx="3809524" cy="2857143"/>
          </a:xfrm>
        </p:spPr>
      </p:pic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966651" y="2899954"/>
            <a:ext cx="5917475" cy="3042378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TableViewer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.setContentProvider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MyContentProvicer1());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.setLabelProvider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MyLabelProvider1());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.setInput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library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Viewer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Add columns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208387"/>
            <a:ext cx="3809524" cy="2857143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2233749"/>
            <a:ext cx="5917475" cy="37085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.getTable().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setHeaderVisible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TableViewerColumn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nameColumn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TableViewerColumn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nameColumn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.getColumn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"Name"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nameColumn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.getColumn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(200);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TableViewerColumn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authorColumn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TableViewerColumn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authorColumn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.getColumn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"Author"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authorColumn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.getColumn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3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Viewer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Update label provider for Author column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208387"/>
            <a:ext cx="3809524" cy="2857143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2586446"/>
            <a:ext cx="5917475" cy="335588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MyLabelProvider2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LabelProvider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ITableLabelProvider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Image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getColumnImage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columnIndex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getColumnText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columnIndex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instanceof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Book)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columnIndex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== 0)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((Book)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getName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}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else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columnIndex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== 1)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Author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author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((Book)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getAuthor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author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author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.getName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9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Viewer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2076" y="1690688"/>
            <a:ext cx="5257800" cy="67369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CellLableProvider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ColumnLabelProvider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208387"/>
            <a:ext cx="3809524" cy="2857143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2272937"/>
            <a:ext cx="5917475" cy="366939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nameColumn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.setLabelProvider(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ColumnLabelProvider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getText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instanceof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Book) {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((Book)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getName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.getText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Color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getForeground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display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.getSystemColor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COLOR_BLUE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3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Viewer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2076" y="1690688"/>
            <a:ext cx="5257800" cy="67369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CellLabelProvider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ColumnLabelProvider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208387"/>
            <a:ext cx="3809524" cy="2857143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2272937"/>
            <a:ext cx="5917475" cy="3669395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authorColumn</a:t>
            </a:r>
            <a:r>
              <a:rPr lang="en-US" dirty="0" err="1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.setLabelProvider</a:t>
            </a:r>
            <a:r>
              <a:rPr lang="en-US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ColumnLabelProvider</a:t>
            </a:r>
            <a:r>
              <a:rPr lang="en-US" b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getText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instanceof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Book)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Author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author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((Book)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getAuthor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author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author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.getName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.getText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Color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getBackground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display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.getSystemColor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COLOR_CYAN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Viewer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2076" y="1690688"/>
            <a:ext cx="5257800" cy="67369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CellLabelProvider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OwnerDrawLabelProvider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017" y="2208387"/>
            <a:ext cx="3904762" cy="39047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2364378"/>
            <a:ext cx="5917475" cy="357795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viewer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.setLabelProvider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OwnerDrawLabelProvider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protected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measure(Event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Object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LineEntry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LineEntry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Point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size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gc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.textExtent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line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width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.getTable().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getColumn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index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</a:t>
            </a:r>
            <a:r>
              <a:rPr lang="en-US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lines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size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width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+ 1;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height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size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lines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protected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paint(Event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Object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LineEntry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entry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LineEntry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gc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.drawText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entry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7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Introducing the </a:t>
            </a:r>
            <a:r>
              <a:rPr lang="en-US" dirty="0" smtClean="0"/>
              <a:t>JFace Viewers</a:t>
            </a:r>
          </a:p>
          <a:p>
            <a:r>
              <a:rPr lang="en-US" dirty="0" smtClean="0"/>
              <a:t>Viewers in JFace</a:t>
            </a:r>
          </a:p>
          <a:p>
            <a:pPr lvl="1"/>
            <a:r>
              <a:rPr lang="en-US" dirty="0" err="1" smtClean="0"/>
              <a:t>ComboViewer</a:t>
            </a:r>
            <a:endParaRPr lang="en-US" dirty="0" smtClean="0"/>
          </a:p>
          <a:p>
            <a:pPr lvl="1"/>
            <a:r>
              <a:rPr lang="en-US" dirty="0" err="1" smtClean="0"/>
              <a:t>ListViewer</a:t>
            </a:r>
            <a:endParaRPr lang="en-US" dirty="0" smtClean="0"/>
          </a:p>
          <a:p>
            <a:pPr lvl="1"/>
            <a:r>
              <a:rPr lang="en-US" dirty="0" err="1" smtClean="0"/>
              <a:t>TableViewer</a:t>
            </a:r>
            <a:endParaRPr lang="en-US" dirty="0" smtClean="0"/>
          </a:p>
          <a:p>
            <a:pPr lvl="2"/>
            <a:r>
              <a:rPr lang="en-US" dirty="0" smtClean="0"/>
              <a:t>Filter</a:t>
            </a:r>
          </a:p>
          <a:p>
            <a:pPr lvl="2"/>
            <a:r>
              <a:rPr lang="en-US" dirty="0" smtClean="0"/>
              <a:t>Cell Editor</a:t>
            </a:r>
          </a:p>
          <a:p>
            <a:pPr lvl="1"/>
            <a:r>
              <a:rPr lang="en-US" dirty="0" err="1" smtClean="0"/>
              <a:t>TreeViewer</a:t>
            </a:r>
            <a:endParaRPr lang="en-US" dirty="0" smtClean="0"/>
          </a:p>
          <a:p>
            <a:pPr lvl="2"/>
            <a:r>
              <a:rPr lang="en-US" dirty="0" smtClean="0"/>
              <a:t>Filter</a:t>
            </a:r>
          </a:p>
          <a:p>
            <a:pPr lvl="2"/>
            <a:r>
              <a:rPr lang="en-US" smtClean="0"/>
              <a:t>Cell Editor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Viewer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2076" y="1690688"/>
            <a:ext cx="5257800" cy="739004"/>
          </a:xfrm>
        </p:spPr>
        <p:txBody>
          <a:bodyPr/>
          <a:lstStyle/>
          <a:p>
            <a:r>
              <a:rPr lang="en-US" dirty="0" smtClean="0"/>
              <a:t>Cell Editor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2" y="2194560"/>
            <a:ext cx="4715692" cy="19463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.setColumnProperties(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COLUMN_PROPERYIES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.setCellEditors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CellEditor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[] {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TextCellEditor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.getTable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()),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r>
              <a:rPr lang="en-US" dirty="0" err="1">
                <a:solidFill>
                  <a:srgbClr val="6A3E3E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viewer</a:t>
            </a:r>
            <a:r>
              <a:rPr lang="en-US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.setCellModifier</a:t>
            </a:r>
            <a:r>
              <a:rPr lang="en-US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ICellModifier</a:t>
            </a:r>
            <a:r>
              <a:rPr lang="en-US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() 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…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85114" y="2275191"/>
            <a:ext cx="4981303" cy="178510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modify(Object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, String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property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, Object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if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COLUMN_PROPERYIES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[0].equals(</a:t>
            </a:r>
            <a:r>
              <a:rPr lang="en-US" sz="1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property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if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instanceof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TableItem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element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= ((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TableItem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000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getData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if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instanceof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Book) {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((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Book) </a:t>
            </a:r>
            <a:r>
              <a:rPr lang="en-US" sz="1000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setName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sz="1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.update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String[] {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property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});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85114" y="4182287"/>
            <a:ext cx="4981303" cy="13234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Object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getValue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, String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property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if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COLUMN_PROPERYIES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[0].equals(</a:t>
            </a:r>
            <a:r>
              <a:rPr lang="en-US" sz="1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property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if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instanceof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Book) {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return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((Book)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getName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return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90600" y="4644292"/>
            <a:ext cx="4691744" cy="55399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canModify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, String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property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return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COLUMN_PROPERYIES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[0].equals(</a:t>
            </a:r>
            <a:r>
              <a:rPr lang="en-US" sz="1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property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Viewer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8304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Cell Editor with </a:t>
            </a:r>
            <a:r>
              <a:rPr lang="en-US" dirty="0" err="1" smtClean="0"/>
              <a:t>EditingSupport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SWT.FULL_SELECTION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2834640"/>
            <a:ext cx="5316583" cy="927463"/>
          </a:xfrm>
        </p:spPr>
        <p:txBody>
          <a:bodyPr/>
          <a:lstStyle/>
          <a:p>
            <a:r>
              <a:rPr lang="en-US" dirty="0" err="1">
                <a:solidFill>
                  <a:srgbClr val="6A3E3E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authorColumn</a:t>
            </a:r>
            <a:r>
              <a:rPr lang="en-US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.setEditingSupport</a:t>
            </a:r>
            <a:r>
              <a:rPr lang="en-US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EditingSupport</a:t>
            </a:r>
            <a:r>
              <a:rPr lang="en-US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viewer</a:t>
            </a:r>
            <a:r>
              <a:rPr lang="en-US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) 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…</a:t>
            </a:r>
          </a:p>
          <a:p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27522" y="1985665"/>
            <a:ext cx="5159678" cy="55399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protected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canEdit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return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27522" y="2621806"/>
            <a:ext cx="5159678" cy="20928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protected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CellEditor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getCellEditor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return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DialogCellEditor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.getTable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endParaRPr lang="en-US" sz="1000" dirty="0">
              <a:latin typeface="Consolas" panose="020B0609020204030204" pitchFamily="49" charset="0"/>
            </a:endParaRP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protected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Object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openDialogBox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(Control </a:t>
            </a:r>
            <a:r>
              <a:rPr lang="en-US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cellEditorWindow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InputDialog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InputDialog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cellEditorWindow</a:t>
            </a:r>
            <a:endParaRPr lang="en-US" sz="1000" b="1" dirty="0">
              <a:solidFill>
                <a:srgbClr val="6A3E3E"/>
              </a:solidFill>
              <a:latin typeface="Consolas" panose="020B0609020204030204" pitchFamily="49" charset="0"/>
            </a:endParaRP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.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getShell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"Author Name"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000" dirty="0" smtClean="0">
                <a:solidFill>
                  <a:srgbClr val="2A00FF"/>
                </a:solidFill>
                <a:latin typeface="Consolas" panose="020B0609020204030204" pitchFamily="49" charset="0"/>
              </a:rPr>
              <a:t>             "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Change the name of Author"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(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String)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getValue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  </a:t>
            </a:r>
            <a:r>
              <a:rPr lang="en-US" sz="1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.open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return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.getValue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};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66651" y="4658400"/>
            <a:ext cx="5316583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protected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setValue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, Object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if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instanceof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Book) {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Author </a:t>
            </a:r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author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((Book) </a:t>
            </a:r>
            <a:r>
              <a:rPr lang="en-US" sz="1000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getAuthor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if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author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author</a:t>
            </a:r>
            <a:r>
              <a:rPr lang="en-US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.setName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</a:t>
            </a:r>
            <a:r>
              <a:rPr lang="en-US" sz="1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.update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727522" y="4812288"/>
            <a:ext cx="5159678" cy="116955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protected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Object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getValue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if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instanceof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Book) {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Author </a:t>
            </a:r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author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((Book) </a:t>
            </a:r>
            <a:r>
              <a:rPr lang="en-US" sz="1000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getAuthor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author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.getName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return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0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Viewer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CellEditors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TextCellEditor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ColorCellEditor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ComboBoxCellEditor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CheckboxCellEditor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DialogCellEditor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Viewer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ViewerFilter</a:t>
            </a:r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208387"/>
            <a:ext cx="3809524" cy="2857143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1079862" y="2208387"/>
            <a:ext cx="5917475" cy="370858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.addFilter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ViewerFilter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select(Viewer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Object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parentElement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Object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instanceof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Book)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Author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author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((Book)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getAuthor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author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&amp;&amp;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author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.getAge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&lt; 40)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4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Viewer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621439"/>
          </a:xfrm>
        </p:spPr>
        <p:txBody>
          <a:bodyPr/>
          <a:lstStyle/>
          <a:p>
            <a:r>
              <a:rPr lang="en-US" dirty="0" err="1" smtClean="0"/>
              <a:t>ViewerComparator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208387"/>
            <a:ext cx="3809524" cy="2857143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079862" y="2154102"/>
            <a:ext cx="5917475" cy="420224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.getTable().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setSortColumn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nameColumn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.getColumn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nameColumn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.getColumn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addSelectionListener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SelectionAdapter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widgetSelected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SelectionEvent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.setComparator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ViewerComparator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compare(Viewer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Object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e1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Object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e2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String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n1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((Book)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String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n2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((Book)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   </a:t>
            </a:r>
            <a:r>
              <a:rPr lang="en-US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Collator.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getInstance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().compare(</a:t>
            </a:r>
            <a:r>
              <a:rPr lang="en-US" b="1" i="1" dirty="0">
                <a:solidFill>
                  <a:srgbClr val="6A3E3E"/>
                </a:solidFill>
                <a:latin typeface="Consolas" panose="020B0609020204030204" pitchFamily="49" charset="0"/>
              </a:rPr>
              <a:t>n1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i="1" dirty="0">
                <a:solidFill>
                  <a:srgbClr val="6A3E3E"/>
                </a:solidFill>
                <a:latin typeface="Consolas" panose="020B0609020204030204" pitchFamily="49" charset="0"/>
              </a:rPr>
              <a:t>n2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   </a:t>
            </a:r>
            <a:r>
              <a:rPr lang="en-US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sort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((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TableViewer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getTable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getSortDirection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 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sort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&amp;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DOWN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 != 0)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}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else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sort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&amp;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UP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 != 0)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});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</a:t>
            </a:r>
            <a:r>
              <a:rPr lang="en-US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sort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.getTable().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getSortDirection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 viewer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.getTable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setSortDirection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  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UP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b="1" i="1" dirty="0">
                <a:solidFill>
                  <a:srgbClr val="6A3E3E"/>
                </a:solidFill>
                <a:latin typeface="Consolas" panose="020B0609020204030204" pitchFamily="49" charset="0"/>
              </a:rPr>
              <a:t>sort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 != 0 ?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DOWN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: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UP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0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Viewer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2076" y="1690688"/>
            <a:ext cx="5257800" cy="1104764"/>
          </a:xfrm>
        </p:spPr>
        <p:txBody>
          <a:bodyPr/>
          <a:lstStyle/>
          <a:p>
            <a:r>
              <a:rPr lang="en-US" dirty="0" smtClean="0"/>
              <a:t>Virtual Table </a:t>
            </a:r>
            <a:r>
              <a:rPr lang="en-US" dirty="0"/>
              <a:t>&amp; </a:t>
            </a:r>
            <a:r>
              <a:rPr lang="en-US" dirty="0" err="1"/>
              <a:t>ILazyContentProvider</a:t>
            </a:r>
            <a:r>
              <a:rPr lang="en-US" dirty="0"/>
              <a:t>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2632101"/>
            <a:ext cx="5003225" cy="3310231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TableViewer </a:t>
            </a:r>
            <a:r>
              <a:rPr lang="en-US" smtClean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smtClea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smtClean="0">
                <a:solidFill>
                  <a:srgbClr val="000000"/>
                </a:solidFill>
                <a:latin typeface="Consolas" panose="020B0609020204030204" pitchFamily="49" charset="0"/>
              </a:rPr>
              <a:t> TableViewer(</a:t>
            </a:r>
            <a:r>
              <a:rPr lang="en-US" b="1" smtClean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smtClean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smtClean="0">
                <a:solidFill>
                  <a:srgbClr val="0000C0"/>
                </a:solidFill>
                <a:latin typeface="Consolas" panose="020B0609020204030204" pitchFamily="49" charset="0"/>
              </a:rPr>
              <a:t>VIRTUAL</a:t>
            </a:r>
            <a:r>
              <a:rPr lang="en-US" b="1" i="1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mtClean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.setContentProvider(</a:t>
            </a:r>
            <a:r>
              <a:rPr lang="en-US" b="1" smtClea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smtClean="0">
                <a:solidFill>
                  <a:srgbClr val="000000"/>
                </a:solidFill>
                <a:latin typeface="Consolas" panose="020B0609020204030204" pitchFamily="49" charset="0"/>
              </a:rPr>
              <a:t> LazyContentProvider());</a:t>
            </a:r>
          </a:p>
          <a:p>
            <a:r>
              <a:rPr lang="en-US" smtClean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.setLabelProvider(</a:t>
            </a:r>
            <a:r>
              <a:rPr lang="en-US" b="1" smtClea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smtClean="0">
                <a:solidFill>
                  <a:srgbClr val="000000"/>
                </a:solidFill>
                <a:latin typeface="Consolas" panose="020B0609020204030204" pitchFamily="49" charset="0"/>
              </a:rPr>
              <a:t> LabelProvider());</a:t>
            </a:r>
          </a:p>
          <a:p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String[] </a:t>
            </a:r>
            <a:r>
              <a:rPr lang="en-US" smtClean="0">
                <a:solidFill>
                  <a:srgbClr val="6A3E3E"/>
                </a:solidFill>
                <a:latin typeface="Consolas" panose="020B0609020204030204" pitchFamily="49" charset="0"/>
              </a:rPr>
              <a:t>inputs</a:t>
            </a:r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smtClea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smtClean="0">
                <a:solidFill>
                  <a:srgbClr val="000000"/>
                </a:solidFill>
                <a:latin typeface="Consolas" panose="020B0609020204030204" pitchFamily="49" charset="0"/>
              </a:rPr>
              <a:t> String[100000];</a:t>
            </a:r>
          </a:p>
          <a:p>
            <a:r>
              <a:rPr lang="en-US" b="1" smtClean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US" b="1" smtClean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smtClean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b="1" smtClean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en-US" b="1" smtClean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b="1" smtClean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b="1" smtClean="0">
                <a:solidFill>
                  <a:srgbClr val="6A3E3E"/>
                </a:solidFill>
                <a:latin typeface="Consolas" panose="020B0609020204030204" pitchFamily="49" charset="0"/>
              </a:rPr>
              <a:t>inputs</a:t>
            </a:r>
            <a:r>
              <a:rPr lang="en-US" b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smtClean="0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en-US" b="1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b="1" smtClean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b="1" smtClean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smtClean="0">
                <a:solidFill>
                  <a:srgbClr val="6A3E3E"/>
                </a:solidFill>
                <a:latin typeface="Consolas" panose="020B0609020204030204" pitchFamily="49" charset="0"/>
              </a:rPr>
              <a:t>     inputs</a:t>
            </a:r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mtClean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mtClean="0">
                <a:solidFill>
                  <a:srgbClr val="2A00FF"/>
                </a:solidFill>
                <a:latin typeface="Consolas" panose="020B0609020204030204" pitchFamily="49" charset="0"/>
              </a:rPr>
              <a:t>"Value "</a:t>
            </a:r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mtClean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mtClean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.setItemCount(</a:t>
            </a:r>
            <a:r>
              <a:rPr lang="en-US" smtClean="0">
                <a:solidFill>
                  <a:srgbClr val="6A3E3E"/>
                </a:solidFill>
                <a:latin typeface="Consolas" panose="020B0609020204030204" pitchFamily="49" charset="0"/>
              </a:rPr>
              <a:t>inputs</a:t>
            </a:r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mtClean="0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mtClean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.setUseHashlookup(</a:t>
            </a:r>
            <a:r>
              <a:rPr lang="en-US" b="1" smtClean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mtClean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.setInput(</a:t>
            </a:r>
            <a:r>
              <a:rPr lang="en-US" smtClean="0">
                <a:solidFill>
                  <a:srgbClr val="6A3E3E"/>
                </a:solidFill>
                <a:latin typeface="Consolas" panose="020B0609020204030204" pitchFamily="49" charset="0"/>
              </a:rPr>
              <a:t>inputs</a:t>
            </a:r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224451" y="2625222"/>
            <a:ext cx="5841425" cy="332398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LazyContentProvider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ILazyContentProvider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private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TableViewer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0000C0"/>
                </a:solidFill>
                <a:latin typeface="Consolas" panose="020B0609020204030204" pitchFamily="49" charset="0"/>
              </a:rPr>
              <a:t>viewer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private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String[] </a:t>
            </a:r>
            <a:r>
              <a:rPr lang="en-US" sz="1400" b="1" dirty="0">
                <a:solidFill>
                  <a:srgbClr val="0000C0"/>
                </a:solidFill>
                <a:latin typeface="Consolas" panose="020B0609020204030204" pitchFamily="49" charset="0"/>
              </a:rPr>
              <a:t>elements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dispose()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inputChanged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(Viewer </a:t>
            </a:r>
            <a:r>
              <a:rPr lang="en-US" sz="1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Object </a:t>
            </a:r>
            <a:r>
              <a:rPr lang="en-US" sz="1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oldInput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, Object </a:t>
            </a:r>
            <a:r>
              <a:rPr lang="en-US" sz="1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newInput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sz="14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4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b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viewer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= (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TableViewer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b="1" dirty="0">
                <a:solidFill>
                  <a:srgbClr val="6A3E3E"/>
                </a:solidFill>
                <a:latin typeface="Consolas" panose="020B0609020204030204" pitchFamily="49" charset="0"/>
              </a:rPr>
              <a:t>viewer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elements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 (String[]) 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newInput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updateElement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6A3E3E"/>
                </a:solidFill>
                <a:latin typeface="Consolas" panose="020B0609020204030204" pitchFamily="49" charset="0"/>
              </a:rPr>
              <a:t>index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4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viewer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.replace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elements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4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index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],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</a:rPr>
              <a:t>index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596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Viewer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752067"/>
          </a:xfrm>
        </p:spPr>
        <p:txBody>
          <a:bodyPr/>
          <a:lstStyle/>
          <a:p>
            <a:r>
              <a:rPr lang="en-US" dirty="0" err="1" smtClean="0"/>
              <a:t>TableEditor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208387"/>
            <a:ext cx="3809524" cy="2857143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2103120"/>
            <a:ext cx="5917475" cy="38392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nameColumn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.setLabelProvider(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CellLabelProvider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update(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ViewerCell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cell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TableItem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cell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.getData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"EDITOR"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!=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TableEditor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editor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TableEditor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.getData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"EDITOR"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editor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.getEditor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().dispose();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editor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.dispose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TableEditor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editor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TableEditor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.getParent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Composite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control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Composite(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.getParent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control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.setBackground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.getParent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getBackground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control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.setBackgroundMode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(SWT.</a:t>
            </a:r>
            <a:r>
              <a:rPr lang="en-US" b="1" i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INHERIT_DEFAULT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RowLayout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layout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RowLayout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HORIZONTAL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control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.setLayout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layout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Button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button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control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RADIO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button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(((Book)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cell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.getElement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editor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grabHorizontal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editor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.setEditor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control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0);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.setData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"EDITOR"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editor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9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TreeViewer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Initialize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Default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With Tree control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726236" y="2155371"/>
            <a:ext cx="6627563" cy="3984172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TreeViewer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viewer1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TreeViewer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(parent);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TreeViewer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viewer2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TreeViewer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(parent, SWT.FULL_SELECTION|SWT.BORDER);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Tree </a:t>
            </a:r>
            <a:r>
              <a:rPr lang="en-US" dirty="0" err="1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tree</a:t>
            </a:r>
            <a:r>
              <a:rPr lang="en-US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Tree(parent, SWT.FULL_SELECTION|SWT.BORDER);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TreeViewer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viewer3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TreeViewer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(tree);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5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TreeViewer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2076" y="1690688"/>
            <a:ext cx="5257800" cy="6736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Content Provider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ITreeContentProvider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838199" y="2554249"/>
            <a:ext cx="4635137" cy="110799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Object[] 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getElements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sz="11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inputElement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if</a:t>
            </a:r>
            <a:r>
              <a:rPr lang="en-US" sz="1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inputElement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instanceof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List&lt;?&gt;) {</a:t>
            </a:r>
          </a:p>
          <a:p>
            <a:r>
              <a:rPr lang="en-US" sz="1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return</a:t>
            </a:r>
            <a:r>
              <a:rPr lang="en-US" sz="1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((List&lt;?&gt;) </a:t>
            </a:r>
            <a:r>
              <a:rPr lang="en-US" sz="11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inputElement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toArray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return</a:t>
            </a:r>
            <a:r>
              <a:rPr lang="en-US" sz="1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Object[0];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5969876" y="1919963"/>
            <a:ext cx="6096000" cy="39703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Object[]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getChildren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parentElement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if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parentElement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instanceof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Library)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Set&lt;Author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200" dirty="0">
                <a:solidFill>
                  <a:srgbClr val="6A3E3E"/>
                </a:solidFill>
                <a:latin typeface="Consolas" panose="020B0609020204030204" pitchFamily="49" charset="0"/>
              </a:rPr>
              <a:t>authors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0000C0"/>
                </a:solidFill>
                <a:latin typeface="Consolas" panose="020B0609020204030204" pitchFamily="49" charset="0"/>
              </a:rPr>
              <a:t>authorMap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6A3E3E"/>
                </a:solidFill>
                <a:latin typeface="Consolas" panose="020B0609020204030204" pitchFamily="49" charset="0"/>
              </a:rPr>
              <a:t>parentElement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if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authors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2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authors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HashSet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&lt;Author&gt;();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List&lt;Book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200" dirty="0">
                <a:solidFill>
                  <a:srgbClr val="6A3E3E"/>
                </a:solidFill>
                <a:latin typeface="Consolas" panose="020B0609020204030204" pitchFamily="49" charset="0"/>
              </a:rPr>
              <a:t>books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((Library) </a:t>
            </a:r>
            <a:r>
              <a:rPr lang="en-US" sz="1200" dirty="0" err="1">
                <a:solidFill>
                  <a:srgbClr val="6A3E3E"/>
                </a:solidFill>
                <a:latin typeface="Consolas" panose="020B0609020204030204" pitchFamily="49" charset="0"/>
              </a:rPr>
              <a:t>parentElement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getBooks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for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(Book 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book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books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Author </a:t>
            </a:r>
            <a:r>
              <a:rPr lang="en-US" sz="1200" dirty="0" err="1">
                <a:solidFill>
                  <a:srgbClr val="6A3E3E"/>
                </a:solidFill>
                <a:latin typeface="Consolas" panose="020B0609020204030204" pitchFamily="49" charset="0"/>
              </a:rPr>
              <a:t>author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6A3E3E"/>
                </a:solidFill>
                <a:latin typeface="Consolas" panose="020B0609020204030204" pitchFamily="49" charset="0"/>
              </a:rPr>
              <a:t>book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.getAuthor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if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author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continue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authors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author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authorMap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.put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((Library) </a:t>
            </a:r>
            <a:r>
              <a:rPr lang="en-US" sz="1200" dirty="0" err="1">
                <a:solidFill>
                  <a:srgbClr val="6A3E3E"/>
                </a:solidFill>
                <a:latin typeface="Consolas" panose="020B0609020204030204" pitchFamily="49" charset="0"/>
              </a:rPr>
              <a:t>parentElement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srgbClr val="6A3E3E"/>
                </a:solidFill>
                <a:latin typeface="Consolas" panose="020B0609020204030204" pitchFamily="49" charset="0"/>
              </a:rPr>
              <a:t>authors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smtClean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smtClean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authors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.toArray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else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parentElement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instanceof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Author) {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return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((Author) 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parentElement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getBooks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toArray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return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Object[0];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838200" y="3853750"/>
            <a:ext cx="4635137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Object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getParent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if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instanceof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Book) {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return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((Book) 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getAuthor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return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838200" y="5243950"/>
            <a:ext cx="4635137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hasChildren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(Object 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return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getChildren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element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sz="1200" b="1" dirty="0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!= 0;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6321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Viewer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and Collapse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setAutoExpandLevel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level) // 0, 1 … ALL_LEVELS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setExpandedElements</a:t>
            </a:r>
            <a:r>
              <a:rPr lang="en-US" dirty="0"/>
              <a:t>(Object[] elements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setExpandedState</a:t>
            </a:r>
            <a:r>
              <a:rPr lang="en-US" dirty="0"/>
              <a:t>(Object </a:t>
            </a:r>
            <a:r>
              <a:rPr lang="en-US" dirty="0" err="1"/>
              <a:t>elementOrTreePath</a:t>
            </a:r>
            <a:r>
              <a:rPr lang="en-US" dirty="0"/>
              <a:t>, </a:t>
            </a:r>
            <a:r>
              <a:rPr lang="en-US" dirty="0" err="1"/>
              <a:t>boolean</a:t>
            </a:r>
            <a:r>
              <a:rPr lang="en-US" dirty="0"/>
              <a:t> expanded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setExpandedTreePaths</a:t>
            </a:r>
            <a:r>
              <a:rPr lang="en-US" dirty="0"/>
              <a:t>(</a:t>
            </a:r>
            <a:r>
              <a:rPr lang="en-US" dirty="0" err="1"/>
              <a:t>TreePath</a:t>
            </a:r>
            <a:r>
              <a:rPr lang="en-US" dirty="0"/>
              <a:t>[] </a:t>
            </a:r>
            <a:r>
              <a:rPr lang="en-US" dirty="0" err="1"/>
              <a:t>treePaths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setExpandPreCheckFilters</a:t>
            </a:r>
            <a:r>
              <a:rPr lang="en-US" dirty="0"/>
              <a:t>(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checkFilters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expandAll</a:t>
            </a:r>
            <a:r>
              <a:rPr lang="en-US" dirty="0" smtClean="0"/>
              <a:t>()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collapseAll</a:t>
            </a:r>
            <a:r>
              <a:rPr lang="en-US" dirty="0"/>
              <a:t>()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8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Content provider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IStructuredContentProvider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List elements of domain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Controls</a:t>
            </a:r>
          </a:p>
          <a:p>
            <a:pPr lvl="3"/>
            <a:r>
              <a:rPr lang="en-US" dirty="0" smtClean="0"/>
              <a:t> List</a:t>
            </a:r>
            <a:endParaRPr lang="en-US" dirty="0"/>
          </a:p>
          <a:p>
            <a:pPr lvl="3"/>
            <a:r>
              <a:rPr lang="en-US" dirty="0"/>
              <a:t> Combo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Table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ArrayContentProvider</a:t>
            </a:r>
            <a:endParaRPr lang="en-US" dirty="0" smtClean="0"/>
          </a:p>
          <a:p>
            <a:pPr lvl="3"/>
            <a:r>
              <a:rPr lang="en-US" dirty="0"/>
              <a:t> </a:t>
            </a:r>
            <a:r>
              <a:rPr lang="en-US" dirty="0" smtClean="0"/>
              <a:t>Array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Collection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ITreeContentProvider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List children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Determine parent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TreePath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ITreePathContentProvider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ITreePathLabelProvider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7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Tree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ILazyTreeContentProvider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ILazyTreePathContentProvider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6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Viewer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ColumnViewerEditorActivationStrategy</a:t>
            </a:r>
            <a:endParaRPr lang="en-US" dirty="0" smtClean="0"/>
          </a:p>
          <a:p>
            <a:r>
              <a:rPr lang="en-US" dirty="0" err="1" smtClean="0"/>
              <a:t>FocusCellHighlighter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FocusCellOwnerDrawHighlighter</a:t>
            </a:r>
            <a:endParaRPr lang="en-US" dirty="0" smtClean="0"/>
          </a:p>
          <a:p>
            <a:r>
              <a:rPr lang="en-US" dirty="0" err="1"/>
              <a:t>ColumnViewerToolTipSupport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4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  <a:p>
            <a:r>
              <a:rPr lang="en-US" dirty="0" smtClean="0"/>
              <a:t>Email: jin.liu@soyatec.com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65535" y="2967335"/>
            <a:ext cx="2460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end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2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Label provider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ILabelProvider</a:t>
            </a:r>
            <a:endParaRPr lang="en-US" dirty="0" smtClean="0"/>
          </a:p>
          <a:p>
            <a:pPr lvl="2"/>
            <a:r>
              <a:rPr lang="en-US" dirty="0" smtClean="0"/>
              <a:t> Used for Lists and Trees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Defines icon </a:t>
            </a:r>
            <a:r>
              <a:rPr lang="en-US" dirty="0"/>
              <a:t>and </a:t>
            </a:r>
            <a:r>
              <a:rPr lang="en-US" dirty="0" smtClean="0"/>
              <a:t>label for each element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CellLabelProvider</a:t>
            </a:r>
            <a:endParaRPr lang="en-US" dirty="0" smtClean="0"/>
          </a:p>
          <a:p>
            <a:pPr lvl="2"/>
            <a:r>
              <a:rPr lang="en-US" dirty="0" smtClean="0"/>
              <a:t> Used for Tables </a:t>
            </a:r>
          </a:p>
          <a:p>
            <a:pPr lvl="2"/>
            <a:r>
              <a:rPr lang="en-US" dirty="0" smtClean="0"/>
              <a:t> Defines a label provider per column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ITableLabelProvider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r>
              <a:rPr lang="en-US" dirty="0"/>
              <a:t>Used for </a:t>
            </a:r>
            <a:r>
              <a:rPr lang="en-US" dirty="0" smtClean="0"/>
              <a:t>Tables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Provide </a:t>
            </a:r>
            <a:r>
              <a:rPr lang="en-US" dirty="0"/>
              <a:t>the text and/or image for each column of a given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6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Domain model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Null to clear contents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0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 Viewer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Initialize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Set content provider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Set label provider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Set input</a:t>
            </a:r>
          </a:p>
          <a:p>
            <a:r>
              <a:rPr lang="en-US" dirty="0" smtClean="0"/>
              <a:t> Manage Selections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ISelectionChangeListener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IStructuredSelection</a:t>
            </a:r>
            <a:endParaRPr lang="en-US" dirty="0" smtClean="0"/>
          </a:p>
          <a:p>
            <a:pPr lvl="1"/>
            <a:r>
              <a:rPr lang="en-US" dirty="0"/>
              <a:t> Set selection and reveal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9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 a Viewer</a:t>
            </a:r>
          </a:p>
          <a:p>
            <a:pPr lvl="1"/>
            <a:r>
              <a:rPr lang="en-US" dirty="0" smtClean="0"/>
              <a:t> create </a:t>
            </a:r>
            <a:r>
              <a:rPr lang="en-US" dirty="0"/>
              <a:t>SWT controls for viewer (in constructor) (optional)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initialize </a:t>
            </a:r>
            <a:r>
              <a:rPr lang="en-US" dirty="0"/>
              <a:t>SWT controls from input (</a:t>
            </a:r>
            <a:r>
              <a:rPr lang="en-US" dirty="0" err="1"/>
              <a:t>inputChanged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 define </a:t>
            </a:r>
            <a:r>
              <a:rPr lang="en-US" dirty="0"/>
              <a:t>viewer-specific update methods </a:t>
            </a:r>
            <a:endParaRPr lang="en-US" dirty="0" smtClean="0"/>
          </a:p>
          <a:p>
            <a:pPr lvl="1"/>
            <a:r>
              <a:rPr lang="en-US" dirty="0" smtClean="0"/>
              <a:t> support </a:t>
            </a:r>
            <a:r>
              <a:rPr lang="en-US" dirty="0"/>
              <a:t>selections (</a:t>
            </a:r>
            <a:r>
              <a:rPr lang="en-US" dirty="0" err="1"/>
              <a:t>setSelection</a:t>
            </a:r>
            <a:r>
              <a:rPr lang="en-US" dirty="0"/>
              <a:t>, </a:t>
            </a:r>
            <a:r>
              <a:rPr lang="en-US" dirty="0" err="1"/>
              <a:t>getSelection</a:t>
            </a:r>
            <a:r>
              <a:rPr lang="en-US" dirty="0"/>
              <a:t>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ComboViewer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Initialize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Default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With Combo or </a:t>
            </a:r>
            <a:r>
              <a:rPr lang="en-US" dirty="0" err="1" smtClean="0"/>
              <a:t>CCombo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ComboViewer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viewer1 = </a:t>
            </a:r>
            <a:r>
              <a:rPr lang="en-US" b="1" dirty="0">
                <a:solidFill>
                  <a:srgbClr val="7F0055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ComboViewer</a:t>
            </a:r>
            <a:r>
              <a:rPr lang="en-US" b="1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(parent, SWT.READ_ONLY);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CCombo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ccombo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CCombo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(parent, SWT.READ_ONLY);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ComboViewer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viewer2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ComboViewer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ccombo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Combo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combo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Combo(parent, SWT.READ_ONLY);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ComboViewer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viewer3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ComboViewer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(combo);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56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ListViewer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Initialize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Default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With List control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ListViewer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viewer1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ListViewer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(parent);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ListViewer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viewer2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ListViewer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(parent, SWT.MULTI | SWT.BORDER);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List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List(parent, SWT.MULTI | SWT.BORDER);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ListViewer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viewer3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ListViewer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(list);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2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yatec Slid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yatec Slide Theme" id="{3E9D34F1-0FD1-4682-B490-B7C81ABFFA8A}" vid="{FB866AC4-52C2-456B-908B-EB28E8B2CB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2558</Words>
  <Application>Microsoft Office PowerPoint</Application>
  <PresentationFormat>Widescreen</PresentationFormat>
  <Paragraphs>591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Consolas</vt:lpstr>
      <vt:lpstr>Times New Roman</vt:lpstr>
      <vt:lpstr>Wingdings</vt:lpstr>
      <vt:lpstr>Soyatec Slide Theme</vt:lpstr>
      <vt:lpstr>Eclipse Plug-in Development</vt:lpstr>
      <vt:lpstr>Contents</vt:lpstr>
      <vt:lpstr>Viewers</vt:lpstr>
      <vt:lpstr>Viewers</vt:lpstr>
      <vt:lpstr>Viewers</vt:lpstr>
      <vt:lpstr>Viewer</vt:lpstr>
      <vt:lpstr>Viewers</vt:lpstr>
      <vt:lpstr>ComboViewer</vt:lpstr>
      <vt:lpstr>ListViewer</vt:lpstr>
      <vt:lpstr>TableViewer</vt:lpstr>
      <vt:lpstr>Table Viewer</vt:lpstr>
      <vt:lpstr>Table Viewer</vt:lpstr>
      <vt:lpstr>Table Viewer</vt:lpstr>
      <vt:lpstr>Table Viewer</vt:lpstr>
      <vt:lpstr>Table Viewer</vt:lpstr>
      <vt:lpstr>Table Viewer</vt:lpstr>
      <vt:lpstr>Table Viewer</vt:lpstr>
      <vt:lpstr>Table Viewer</vt:lpstr>
      <vt:lpstr>Table Viewer</vt:lpstr>
      <vt:lpstr>Table Viewer</vt:lpstr>
      <vt:lpstr>Table Viewer</vt:lpstr>
      <vt:lpstr>Table Viewer</vt:lpstr>
      <vt:lpstr>Table Viewer</vt:lpstr>
      <vt:lpstr>Table Viewer</vt:lpstr>
      <vt:lpstr>Table Viewer</vt:lpstr>
      <vt:lpstr>Table Viewer</vt:lpstr>
      <vt:lpstr>TreeViewer</vt:lpstr>
      <vt:lpstr>TreeViewer</vt:lpstr>
      <vt:lpstr>Tree Viewer</vt:lpstr>
      <vt:lpstr>TreeViewer</vt:lpstr>
      <vt:lpstr>TreeViewer</vt:lpstr>
      <vt:lpstr>Column Viewer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 Liu</dc:creator>
  <cp:lastModifiedBy>Jin Liu</cp:lastModifiedBy>
  <cp:revision>168</cp:revision>
  <dcterms:created xsi:type="dcterms:W3CDTF">2015-04-14T08:17:08Z</dcterms:created>
  <dcterms:modified xsi:type="dcterms:W3CDTF">2015-05-11T02:37:00Z</dcterms:modified>
</cp:coreProperties>
</file>